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71" r:id="rId5"/>
    <p:sldId id="261" r:id="rId6"/>
    <p:sldId id="262" r:id="rId7"/>
    <p:sldId id="265" r:id="rId8"/>
    <p:sldId id="267" r:id="rId9"/>
    <p:sldId id="264"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ia Tramont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5A9CC-92D2-4600-8A70-7BE05DAAAEE2}" type="datetimeFigureOut">
              <a:rPr lang="en-US" smtClean="0"/>
              <a:pPr/>
              <a:t>02-Oct-2014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7BC03-16CF-4B06-92E2-E85D29BEB7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5A9CC-92D2-4600-8A70-7BE05DAAAEE2}" type="datetimeFigureOut">
              <a:rPr lang="en-US" smtClean="0"/>
              <a:pPr/>
              <a:t>02-Oct-2014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7BC03-16CF-4B06-92E2-E85D29BEB7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2.F Developing a </a:t>
            </a:r>
            <a:br>
              <a:rPr lang="en-GB" dirty="0" smtClean="0"/>
            </a:br>
            <a:r>
              <a:rPr lang="en-GB" dirty="0" smtClean="0"/>
              <a:t>Contextual Assessment </a:t>
            </a:r>
            <a:br>
              <a:rPr lang="en-GB" dirty="0" smtClean="0"/>
            </a:br>
            <a:r>
              <a:rPr lang="en-GB" dirty="0" smtClean="0"/>
              <a:t>for OOS 15 year olds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dirty="0" smtClean="0"/>
              <a:t>Questions for Drop-Outs</a:t>
            </a:r>
            <a:endParaRPr lang="en-US" dirty="0"/>
          </a:p>
        </p:txBody>
      </p:sp>
      <p:sp>
        <p:nvSpPr>
          <p:cNvPr id="3" name="Content Placeholder 2"/>
          <p:cNvSpPr>
            <a:spLocks noGrp="1"/>
          </p:cNvSpPr>
          <p:nvPr>
            <p:ph idx="1"/>
          </p:nvPr>
        </p:nvSpPr>
        <p:spPr>
          <a:xfrm>
            <a:off x="457200" y="980728"/>
            <a:ext cx="8229600" cy="5877272"/>
          </a:xfrm>
        </p:spPr>
        <p:txBody>
          <a:bodyPr>
            <a:normAutofit fontScale="55000" lnSpcReduction="20000"/>
          </a:bodyPr>
          <a:lstStyle/>
          <a:p>
            <a:pPr>
              <a:buNone/>
            </a:pPr>
            <a:r>
              <a:rPr lang="en-GB" u="sng" dirty="0" smtClean="0"/>
              <a:t>For All</a:t>
            </a:r>
            <a:endParaRPr lang="en-US" u="sng" dirty="0" smtClean="0"/>
          </a:p>
          <a:p>
            <a:r>
              <a:rPr lang="en-US" dirty="0" smtClean="0"/>
              <a:t>What was the main reason why you took your child out of school? Distance, Expense, Needed at Home, Needed in Family Business</a:t>
            </a:r>
          </a:p>
          <a:p>
            <a:pPr>
              <a:buNone/>
            </a:pPr>
            <a:r>
              <a:rPr lang="en-GB" u="sng" dirty="0" smtClean="0"/>
              <a:t>For those who dropped out in last 2 years </a:t>
            </a:r>
          </a:p>
          <a:p>
            <a:r>
              <a:rPr lang="en-US" dirty="0" smtClean="0"/>
              <a:t>“Cost” of school:  </a:t>
            </a:r>
          </a:p>
          <a:p>
            <a:pPr lvl="1"/>
            <a:r>
              <a:rPr lang="en-US" dirty="0" smtClean="0"/>
              <a:t>Fees</a:t>
            </a:r>
            <a:endParaRPr lang="en-US" dirty="0"/>
          </a:p>
          <a:p>
            <a:pPr lvl="1"/>
            <a:r>
              <a:rPr lang="en-US" dirty="0" smtClean="0"/>
              <a:t>transportation, </a:t>
            </a:r>
          </a:p>
          <a:p>
            <a:pPr lvl="1"/>
            <a:r>
              <a:rPr lang="en-US" dirty="0" smtClean="0"/>
              <a:t>uniforms, </a:t>
            </a:r>
          </a:p>
          <a:p>
            <a:pPr lvl="1"/>
            <a:r>
              <a:rPr lang="en-US" dirty="0" smtClean="0"/>
              <a:t>food, </a:t>
            </a:r>
          </a:p>
          <a:p>
            <a:pPr lvl="1"/>
            <a:r>
              <a:rPr lang="en-US" dirty="0" smtClean="0"/>
              <a:t>ensuing security</a:t>
            </a:r>
          </a:p>
          <a:p>
            <a:r>
              <a:rPr lang="en-US" dirty="0" smtClean="0"/>
              <a:t>The school in the community</a:t>
            </a:r>
          </a:p>
          <a:p>
            <a:pPr lvl="1"/>
            <a:r>
              <a:rPr lang="en-US" dirty="0" smtClean="0"/>
              <a:t>Credit availability, </a:t>
            </a:r>
          </a:p>
          <a:p>
            <a:pPr lvl="1"/>
            <a:r>
              <a:rPr lang="en-US" dirty="0" smtClean="0"/>
              <a:t>Job market assessment </a:t>
            </a:r>
            <a:r>
              <a:rPr lang="en-US" dirty="0" err="1" smtClean="0"/>
              <a:t>viz</a:t>
            </a:r>
            <a:r>
              <a:rPr lang="en-US" dirty="0" smtClean="0"/>
              <a:t>- a-</a:t>
            </a:r>
            <a:r>
              <a:rPr lang="en-US" dirty="0" err="1" smtClean="0"/>
              <a:t>viz</a:t>
            </a:r>
            <a:r>
              <a:rPr lang="en-US" dirty="0" smtClean="0"/>
              <a:t> choice of persistence in education </a:t>
            </a:r>
          </a:p>
          <a:p>
            <a:r>
              <a:rPr lang="en-US" dirty="0" smtClean="0"/>
              <a:t>Personal experience with school:  </a:t>
            </a:r>
          </a:p>
          <a:p>
            <a:pPr lvl="1"/>
            <a:r>
              <a:rPr lang="en-US" dirty="0" smtClean="0"/>
              <a:t>Achievement and perceived learning , </a:t>
            </a:r>
          </a:p>
          <a:p>
            <a:pPr lvl="1"/>
            <a:r>
              <a:rPr lang="en-US" dirty="0" smtClean="0"/>
              <a:t>Engagement , </a:t>
            </a:r>
          </a:p>
          <a:p>
            <a:pPr lvl="1"/>
            <a:r>
              <a:rPr lang="en-US" dirty="0" smtClean="0"/>
              <a:t>Grade repetition </a:t>
            </a:r>
            <a:endParaRPr lang="en-US" dirty="0"/>
          </a:p>
          <a:p>
            <a:pPr lvl="1"/>
            <a:r>
              <a:rPr lang="en-US" dirty="0" smtClean="0"/>
              <a:t>Teacher-student relationships </a:t>
            </a:r>
            <a:endParaRPr lang="en-US" dirty="0"/>
          </a:p>
          <a:p>
            <a:pPr lvl="1"/>
            <a:r>
              <a:rPr lang="en-US" dirty="0" smtClean="0"/>
              <a:t>Violence and safety </a:t>
            </a:r>
            <a:endParaRPr lang="en-US" dirty="0"/>
          </a:p>
          <a:p>
            <a:pPr lvl="1"/>
            <a:r>
              <a:rPr lang="en-US" dirty="0" smtClean="0"/>
              <a:t>Time in school:</a:t>
            </a:r>
          </a:p>
          <a:p>
            <a:pPr lvl="2"/>
            <a:r>
              <a:rPr lang="en-US" dirty="0" smtClean="0"/>
              <a:t>effective learning time and withdrawals</a:t>
            </a:r>
          </a:p>
          <a:p>
            <a:pPr lvl="2"/>
            <a:r>
              <a:rPr lang="en-US" dirty="0" smtClean="0"/>
              <a:t>resources , </a:t>
            </a:r>
          </a:p>
          <a:p>
            <a:pPr lvl="2"/>
            <a:r>
              <a:rPr lang="en-US" dirty="0" smtClean="0"/>
              <a:t>motivations </a:t>
            </a:r>
          </a:p>
          <a:p>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t>PISA Socio Economic Status</a:t>
            </a:r>
            <a:endParaRPr lang="en-US" dirty="0"/>
          </a:p>
        </p:txBody>
      </p:sp>
      <p:sp>
        <p:nvSpPr>
          <p:cNvPr id="3" name="Content Placeholder 2"/>
          <p:cNvSpPr>
            <a:spLocks noGrp="1"/>
          </p:cNvSpPr>
          <p:nvPr>
            <p:ph idx="1"/>
          </p:nvPr>
        </p:nvSpPr>
        <p:spPr>
          <a:xfrm>
            <a:off x="457200" y="1052736"/>
            <a:ext cx="8229600" cy="5073427"/>
          </a:xfrm>
        </p:spPr>
        <p:txBody>
          <a:bodyPr>
            <a:normAutofit fontScale="92500" lnSpcReduction="10000"/>
          </a:bodyPr>
          <a:lstStyle/>
          <a:p>
            <a:pPr marL="0" indent="0">
              <a:buNone/>
            </a:pPr>
            <a:r>
              <a:rPr lang="en-US" dirty="0" smtClean="0"/>
              <a:t>PISA index of Economic, Social and Cultural Status (ESCS) includes:</a:t>
            </a:r>
          </a:p>
          <a:p>
            <a:r>
              <a:rPr lang="en-US" dirty="0" smtClean="0"/>
              <a:t>occupation status of the parent with the highest occupational status, </a:t>
            </a:r>
          </a:p>
          <a:p>
            <a:r>
              <a:rPr lang="en-US" dirty="0" smtClean="0"/>
              <a:t>the number of years of education of the parent with the highest educational attainment and </a:t>
            </a:r>
          </a:p>
          <a:p>
            <a:r>
              <a:rPr lang="en-US" dirty="0" smtClean="0"/>
              <a:t>an index of home possessions that includes measure of wealth, educational possessions and cultural possessions (including the number of books at home </a:t>
            </a:r>
          </a:p>
          <a:p>
            <a:pPr marL="0" indent="0">
              <a:buNone/>
            </a:pPr>
            <a:r>
              <a:rPr lang="en-US" sz="2200" dirty="0" smtClean="0"/>
              <a:t>(</a:t>
            </a:r>
            <a:r>
              <a:rPr lang="en-US" sz="2200" dirty="0" err="1" smtClean="0"/>
              <a:t>Willms</a:t>
            </a:r>
            <a:r>
              <a:rPr lang="en-US" sz="2200" dirty="0" smtClean="0"/>
              <a:t> and Tramonte, 2014).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GB" dirty="0" smtClean="0"/>
              <a:t>SES in Developing Countries</a:t>
            </a:r>
            <a:endParaRPr lang="en-US" dirty="0"/>
          </a:p>
        </p:txBody>
      </p:sp>
      <p:sp>
        <p:nvSpPr>
          <p:cNvPr id="3" name="Content Placeholder 2"/>
          <p:cNvSpPr>
            <a:spLocks noGrp="1"/>
          </p:cNvSpPr>
          <p:nvPr>
            <p:ph idx="1"/>
          </p:nvPr>
        </p:nvSpPr>
        <p:spPr>
          <a:xfrm>
            <a:off x="457200" y="836712"/>
            <a:ext cx="8229600" cy="5289451"/>
          </a:xfrm>
        </p:spPr>
        <p:txBody>
          <a:bodyPr>
            <a:normAutofit fontScale="92500"/>
          </a:bodyPr>
          <a:lstStyle/>
          <a:p>
            <a:r>
              <a:rPr lang="en-US" dirty="0" smtClean="0"/>
              <a:t>Thirty years ago, Carr-Hill and Lavers (1985) argued that a single ‘SES’ construct is not always useful</a:t>
            </a:r>
            <a:r>
              <a:rPr lang="en-US" dirty="0"/>
              <a:t>.</a:t>
            </a:r>
            <a:endParaRPr lang="en-US" dirty="0" smtClean="0"/>
          </a:p>
          <a:p>
            <a:r>
              <a:rPr lang="en-US" dirty="0" smtClean="0"/>
              <a:t>Recent surveys in Kenya, Tanzania and Zambia in vulnerable areas, factor scores were calculated separately for housing conditions, modern assets and agro-pastoral assets (Carr-Hill, 2014). The correlation coefficients with the single exception of the between modern assets and household living conditions in the Zambia sample, are all low with less than 10% of common variance </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US" dirty="0" smtClean="0"/>
              <a:t>Questions for discussion</a:t>
            </a:r>
            <a:endParaRPr lang="en-US" dirty="0"/>
          </a:p>
        </p:txBody>
      </p:sp>
      <p:sp>
        <p:nvSpPr>
          <p:cNvPr id="3" name="Content Placeholder 2"/>
          <p:cNvSpPr>
            <a:spLocks noGrp="1"/>
          </p:cNvSpPr>
          <p:nvPr>
            <p:ph idx="1"/>
          </p:nvPr>
        </p:nvSpPr>
        <p:spPr>
          <a:xfrm>
            <a:off x="457200" y="980728"/>
            <a:ext cx="8229600" cy="5544616"/>
          </a:xfrm>
        </p:spPr>
        <p:txBody>
          <a:bodyPr>
            <a:normAutofit/>
          </a:bodyPr>
          <a:lstStyle/>
          <a:p>
            <a:pPr>
              <a:buFont typeface="Wingdings" pitchFamily="2" charset="2"/>
              <a:buChar char="Ø"/>
            </a:pPr>
            <a:r>
              <a:rPr lang="en-US" dirty="0" smtClean="0"/>
              <a:t>What can be covered in 20 minutes?</a:t>
            </a:r>
          </a:p>
          <a:p>
            <a:pPr>
              <a:buFont typeface="Wingdings" pitchFamily="2" charset="2"/>
              <a:buChar char="Ø"/>
            </a:pPr>
            <a:r>
              <a:rPr lang="en-US" dirty="0" smtClean="0"/>
              <a:t>How can complex topics and transitions can be surveyed using grade 5 or less vocabulary?</a:t>
            </a:r>
          </a:p>
          <a:p>
            <a:pPr>
              <a:buFont typeface="Wingdings" pitchFamily="2" charset="2"/>
              <a:buChar char="Ø"/>
            </a:pPr>
            <a:r>
              <a:rPr lang="en-US" dirty="0" smtClean="0"/>
              <a:t>How much overlap should there be between Strand B and Strand C questionnaires?</a:t>
            </a:r>
          </a:p>
          <a:p>
            <a:pPr>
              <a:buFont typeface="Wingdings" pitchFamily="2" charset="2"/>
              <a:buChar char="Ø"/>
            </a:pPr>
            <a:r>
              <a:rPr lang="en-US" dirty="0" smtClean="0"/>
              <a:t>Who are the best informants for Strand C?</a:t>
            </a:r>
          </a:p>
          <a:p>
            <a:pPr>
              <a:buFont typeface="Wingdings" pitchFamily="2" charset="2"/>
              <a:buChar char="Ø"/>
            </a:pPr>
            <a:r>
              <a:rPr lang="en-US" dirty="0" smtClean="0"/>
              <a:t>How many questionnaires?</a:t>
            </a:r>
          </a:p>
          <a:p>
            <a:pPr>
              <a:buFont typeface="Wingdings" pitchFamily="2" charset="2"/>
              <a:buChar char="Ø"/>
            </a:pPr>
            <a:r>
              <a:rPr lang="en-US" dirty="0" smtClean="0"/>
              <a:t>What should be the role of the interviewer in terms of capturing the </a:t>
            </a:r>
            <a:r>
              <a:rPr lang="en-US" smtClean="0"/>
              <a:t>contextual characteristics? </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GB" dirty="0" smtClean="0"/>
              <a:t>Three Major Constraints</a:t>
            </a:r>
            <a:endParaRPr lang="en-US" dirty="0"/>
          </a:p>
        </p:txBody>
      </p:sp>
      <p:sp>
        <p:nvSpPr>
          <p:cNvPr id="3" name="Content Placeholder 2"/>
          <p:cNvSpPr>
            <a:spLocks noGrp="1"/>
          </p:cNvSpPr>
          <p:nvPr>
            <p:ph idx="1"/>
          </p:nvPr>
        </p:nvSpPr>
        <p:spPr>
          <a:xfrm>
            <a:off x="457200" y="1340768"/>
            <a:ext cx="8229600" cy="4785395"/>
          </a:xfrm>
        </p:spPr>
        <p:txBody>
          <a:bodyPr/>
          <a:lstStyle/>
          <a:p>
            <a:r>
              <a:rPr lang="en-GB" dirty="0" smtClean="0"/>
              <a:t>Maintaining and integrating existing PISA measures to collect reliable and valid data on educational and family contexts</a:t>
            </a:r>
          </a:p>
          <a:p>
            <a:r>
              <a:rPr lang="en-GB" dirty="0" smtClean="0"/>
              <a:t>Developing meaningful constructs and indices that can be used cross-nationally whilst based on PISA frameworks</a:t>
            </a:r>
          </a:p>
          <a:p>
            <a:r>
              <a:rPr lang="en-GB" dirty="0" smtClean="0"/>
              <a:t>Using measures in analyses to address issues relevant nationally and internationally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435280" cy="1052736"/>
          </a:xfrm>
        </p:spPr>
        <p:txBody>
          <a:bodyPr>
            <a:normAutofit fontScale="90000"/>
          </a:bodyPr>
          <a:lstStyle/>
          <a:p>
            <a:r>
              <a:rPr lang="en-GB" dirty="0" smtClean="0"/>
              <a:t>Starting from the Strand B </a:t>
            </a:r>
            <a:br>
              <a:rPr lang="en-GB" dirty="0" smtClean="0"/>
            </a:br>
            <a:r>
              <a:rPr lang="en-GB" dirty="0" smtClean="0"/>
              <a:t>Contextual Framework</a:t>
            </a:r>
            <a:endParaRPr lang="en-US" dirty="0"/>
          </a:p>
        </p:txBody>
      </p:sp>
      <p:sp>
        <p:nvSpPr>
          <p:cNvPr id="3" name="Content Placeholder 2"/>
          <p:cNvSpPr>
            <a:spLocks noGrp="1"/>
          </p:cNvSpPr>
          <p:nvPr>
            <p:ph idx="1"/>
          </p:nvPr>
        </p:nvSpPr>
        <p:spPr>
          <a:xfrm>
            <a:off x="457200" y="1340768"/>
            <a:ext cx="8229600" cy="5184576"/>
          </a:xfrm>
        </p:spPr>
        <p:txBody>
          <a:bodyPr>
            <a:normAutofit/>
          </a:bodyPr>
          <a:lstStyle/>
          <a:p>
            <a:r>
              <a:rPr lang="en-GB" dirty="0" smtClean="0"/>
              <a:t>How far should Strand C use a framework built around concepts of learning and schooling?</a:t>
            </a:r>
          </a:p>
          <a:p>
            <a:r>
              <a:rPr lang="en-GB" dirty="0" smtClean="0"/>
              <a:t>How much correspondence should there be between contextual assessment for Strand C and Strand B?</a:t>
            </a:r>
          </a:p>
          <a:p>
            <a:r>
              <a:rPr lang="en-GB" dirty="0" smtClean="0"/>
              <a:t>Segments of the contextual questionnaires developed under Strand B can be used for Strand C, although most specific school-related questions will not be relevant.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dirty="0" smtClean="0"/>
              <a:t>Modular Approach</a:t>
            </a:r>
            <a:endParaRPr lang="en-US" dirty="0"/>
          </a:p>
        </p:txBody>
      </p:sp>
      <p:sp>
        <p:nvSpPr>
          <p:cNvPr id="3" name="Content Placeholder 2"/>
          <p:cNvSpPr>
            <a:spLocks noGrp="1"/>
          </p:cNvSpPr>
          <p:nvPr>
            <p:ph idx="1"/>
          </p:nvPr>
        </p:nvSpPr>
        <p:spPr>
          <a:xfrm>
            <a:off x="457200" y="980728"/>
            <a:ext cx="8229600" cy="5544616"/>
          </a:xfrm>
        </p:spPr>
        <p:txBody>
          <a:bodyPr>
            <a:normAutofit fontScale="92500"/>
          </a:bodyPr>
          <a:lstStyle/>
          <a:p>
            <a:pPr marL="0" indent="0">
              <a:buNone/>
            </a:pPr>
            <a:r>
              <a:rPr lang="en-US" dirty="0" smtClean="0"/>
              <a:t>As it has been suggested for the cognitive component of Strand C, the contextual assessment might be composed of modular elements to adapt to the heterogeneity of OOS 15 year olds. An adaptive contextual assessment might include: </a:t>
            </a:r>
          </a:p>
          <a:p>
            <a:pPr>
              <a:buFont typeface="Wingdings" pitchFamily="2" charset="2"/>
              <a:buChar char="Ø"/>
            </a:pPr>
            <a:r>
              <a:rPr lang="en-US" dirty="0" smtClean="0"/>
              <a:t>A core set of personal, socio cultural, and contextual characteristics and processes that pertain to all 15 year olds in Strand C </a:t>
            </a:r>
          </a:p>
          <a:p>
            <a:pPr>
              <a:buFont typeface="Wingdings" pitchFamily="2" charset="2"/>
              <a:buChar char="Ø"/>
            </a:pPr>
            <a:r>
              <a:rPr lang="en-US" dirty="0" smtClean="0"/>
              <a:t>A filtered subset of extra questions to assess the lifetime relationship of the 15 year old to school, or not </a:t>
            </a:r>
          </a:p>
          <a:p>
            <a:endParaRPr lang="en-US" dirty="0" smtClean="0"/>
          </a:p>
          <a:p>
            <a:endParaRPr lang="en-US" dirty="0"/>
          </a:p>
        </p:txBody>
      </p:sp>
    </p:spTree>
    <p:extLst>
      <p:ext uri="{BB962C8B-B14F-4D97-AF65-F5344CB8AC3E}">
        <p14:creationId xmlns:p14="http://schemas.microsoft.com/office/powerpoint/2010/main" val="113935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dirty="0" smtClean="0"/>
              <a:t>Importance of Current Status</a:t>
            </a:r>
            <a:endParaRPr lang="en-US" dirty="0"/>
          </a:p>
        </p:txBody>
      </p:sp>
      <p:sp>
        <p:nvSpPr>
          <p:cNvPr id="3" name="Content Placeholder 2"/>
          <p:cNvSpPr>
            <a:spLocks noGrp="1"/>
          </p:cNvSpPr>
          <p:nvPr>
            <p:ph idx="1"/>
          </p:nvPr>
        </p:nvSpPr>
        <p:spPr>
          <a:xfrm>
            <a:off x="457200" y="836712"/>
            <a:ext cx="8229600" cy="5289451"/>
          </a:xfrm>
        </p:spPr>
        <p:txBody>
          <a:bodyPr>
            <a:normAutofit lnSpcReduction="10000"/>
          </a:bodyPr>
          <a:lstStyle/>
          <a:p>
            <a:r>
              <a:rPr lang="en-US" dirty="0" smtClean="0"/>
              <a:t>Modifications for Strand C should therefore focus firstly on the 15 year olds’ current status and the reasons for that status. These reasons  </a:t>
            </a:r>
            <a:r>
              <a:rPr lang="en-US" i="1" dirty="0" smtClean="0"/>
              <a:t>may</a:t>
            </a:r>
            <a:r>
              <a:rPr lang="en-US" dirty="0" smtClean="0"/>
              <a:t> or may not include being excluded or ‘pushed-out’ or ‘pulled out’ of school. </a:t>
            </a:r>
          </a:p>
          <a:p>
            <a:r>
              <a:rPr lang="en-US" dirty="0" smtClean="0"/>
              <a:t>Modifications need to focus on:</a:t>
            </a:r>
          </a:p>
          <a:p>
            <a:pPr lvl="1"/>
            <a:r>
              <a:rPr lang="en-US" dirty="0" smtClean="0"/>
              <a:t>activity patterns; </a:t>
            </a:r>
          </a:p>
          <a:p>
            <a:pPr lvl="1"/>
            <a:r>
              <a:rPr lang="en-US" dirty="0" smtClean="0"/>
              <a:t>household characteristics;</a:t>
            </a:r>
          </a:p>
          <a:p>
            <a:pPr lvl="1"/>
            <a:r>
              <a:rPr lang="en-US" dirty="0"/>
              <a:t>an alternative to the </a:t>
            </a:r>
            <a:r>
              <a:rPr lang="en-US" dirty="0" smtClean="0"/>
              <a:t>household facility</a:t>
            </a:r>
            <a:r>
              <a:rPr lang="en-US" dirty="0"/>
              <a:t>; </a:t>
            </a:r>
            <a:endParaRPr lang="en-US" dirty="0" smtClean="0"/>
          </a:p>
          <a:p>
            <a:pPr lvl="1"/>
            <a:r>
              <a:rPr lang="en-US" dirty="0" smtClean="0"/>
              <a:t>educational experiences; </a:t>
            </a:r>
          </a:p>
          <a:p>
            <a:pPr lvl="1"/>
            <a:r>
              <a:rPr lang="en-US" dirty="0" smtClean="0"/>
              <a:t>and socio-economic status.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t>Activity Patterns</a:t>
            </a:r>
            <a:endParaRPr lang="en-US" dirty="0"/>
          </a:p>
        </p:txBody>
      </p:sp>
      <p:sp>
        <p:nvSpPr>
          <p:cNvPr id="3" name="Content Placeholder 2"/>
          <p:cNvSpPr>
            <a:spLocks noGrp="1"/>
          </p:cNvSpPr>
          <p:nvPr>
            <p:ph idx="1"/>
          </p:nvPr>
        </p:nvSpPr>
        <p:spPr>
          <a:xfrm>
            <a:off x="457200" y="980728"/>
            <a:ext cx="8229600" cy="5616624"/>
          </a:xfrm>
        </p:spPr>
        <p:txBody>
          <a:bodyPr/>
          <a:lstStyle/>
          <a:p>
            <a:r>
              <a:rPr lang="en-US" dirty="0" smtClean="0"/>
              <a:t>Questions should be included on:</a:t>
            </a:r>
          </a:p>
          <a:p>
            <a:pPr lvl="1"/>
            <a:r>
              <a:rPr lang="en-US" dirty="0" smtClean="0"/>
              <a:t> current ‘employment’ status (asked to both in-school and out-of-school);</a:t>
            </a:r>
          </a:p>
          <a:p>
            <a:pPr lvl="1"/>
            <a:r>
              <a:rPr lang="en-US" dirty="0"/>
              <a:t>t</a:t>
            </a:r>
            <a:r>
              <a:rPr lang="en-US" dirty="0" smtClean="0"/>
              <a:t>ypes of employment (formal and informal);</a:t>
            </a:r>
          </a:p>
          <a:p>
            <a:pPr lvl="1"/>
            <a:r>
              <a:rPr lang="en-US" dirty="0"/>
              <a:t>o</a:t>
            </a:r>
            <a:r>
              <a:rPr lang="en-US" dirty="0" smtClean="0"/>
              <a:t>ther types of learning, cultural, social, sports activities;</a:t>
            </a:r>
          </a:p>
          <a:p>
            <a:pPr lvl="1"/>
            <a:r>
              <a:rPr lang="en-US" dirty="0"/>
              <a:t>c</a:t>
            </a:r>
            <a:r>
              <a:rPr lang="en-US" dirty="0" smtClean="0"/>
              <a:t>aring activities;</a:t>
            </a:r>
          </a:p>
          <a:p>
            <a:pPr marL="0"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dirty="0" smtClean="0"/>
              <a:t>Household Characteristics (1)</a:t>
            </a:r>
            <a:endParaRPr lang="en-US" dirty="0"/>
          </a:p>
        </p:txBody>
      </p:sp>
      <p:sp>
        <p:nvSpPr>
          <p:cNvPr id="3" name="Content Placeholder 2"/>
          <p:cNvSpPr>
            <a:spLocks noGrp="1"/>
          </p:cNvSpPr>
          <p:nvPr>
            <p:ph idx="1"/>
          </p:nvPr>
        </p:nvSpPr>
        <p:spPr>
          <a:xfrm>
            <a:off x="457200" y="980728"/>
            <a:ext cx="8229600" cy="5877272"/>
          </a:xfrm>
        </p:spPr>
        <p:txBody>
          <a:bodyPr>
            <a:normAutofit/>
          </a:bodyPr>
          <a:lstStyle/>
          <a:p>
            <a:pPr>
              <a:buNone/>
            </a:pPr>
            <a:r>
              <a:rPr lang="en-US" u="sng" dirty="0" smtClean="0"/>
              <a:t>Socio-demographics: </a:t>
            </a:r>
          </a:p>
          <a:p>
            <a:pPr lvl="1"/>
            <a:r>
              <a:rPr lang="en-US" dirty="0" smtClean="0"/>
              <a:t>gender, </a:t>
            </a:r>
          </a:p>
          <a:p>
            <a:pPr lvl="1"/>
            <a:r>
              <a:rPr lang="en-US" dirty="0" smtClean="0"/>
              <a:t>household size, </a:t>
            </a:r>
          </a:p>
          <a:p>
            <a:pPr lvl="1"/>
            <a:r>
              <a:rPr lang="en-US" dirty="0" smtClean="0"/>
              <a:t>ethno/religious group, and </a:t>
            </a:r>
          </a:p>
          <a:p>
            <a:pPr lvl="1"/>
            <a:r>
              <a:rPr lang="en-US" dirty="0" smtClean="0"/>
              <a:t>urban/rural location </a:t>
            </a:r>
          </a:p>
          <a:p>
            <a:pPr>
              <a:buNone/>
            </a:pPr>
            <a:r>
              <a:rPr lang="en-US" u="sng" dirty="0" smtClean="0"/>
              <a:t>Financial and economic management of the household </a:t>
            </a:r>
          </a:p>
          <a:p>
            <a:pPr lvl="1"/>
            <a:r>
              <a:rPr lang="en-US" dirty="0" smtClean="0"/>
              <a:t>income, income shocks </a:t>
            </a:r>
          </a:p>
          <a:p>
            <a:pPr lvl="1"/>
            <a:r>
              <a:rPr lang="en-US" dirty="0" smtClean="0"/>
              <a:t>child work </a:t>
            </a:r>
          </a:p>
          <a:p>
            <a:pPr lvl="1"/>
            <a:r>
              <a:rPr lang="en-US" dirty="0" smtClean="0"/>
              <a:t>migration </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fontScale="90000"/>
          </a:bodyPr>
          <a:lstStyle/>
          <a:p>
            <a:r>
              <a:rPr lang="en-US" dirty="0" smtClean="0"/>
              <a:t/>
            </a:r>
            <a:br>
              <a:rPr lang="en-US" dirty="0" smtClean="0"/>
            </a:br>
            <a:r>
              <a:rPr lang="en-US" dirty="0" smtClean="0"/>
              <a:t>Household Characteristics (2)</a:t>
            </a:r>
            <a:br>
              <a:rPr lang="en-US" dirty="0" smtClean="0"/>
            </a:br>
            <a:endParaRPr lang="en-US" dirty="0"/>
          </a:p>
        </p:txBody>
      </p:sp>
      <p:sp>
        <p:nvSpPr>
          <p:cNvPr id="3" name="Content Placeholder 2"/>
          <p:cNvSpPr>
            <a:spLocks noGrp="1"/>
          </p:cNvSpPr>
          <p:nvPr>
            <p:ph idx="1"/>
          </p:nvPr>
        </p:nvSpPr>
        <p:spPr>
          <a:xfrm>
            <a:off x="457200" y="980728"/>
            <a:ext cx="8229600" cy="5877272"/>
          </a:xfrm>
        </p:spPr>
        <p:txBody>
          <a:bodyPr>
            <a:normAutofit lnSpcReduction="10000"/>
          </a:bodyPr>
          <a:lstStyle/>
          <a:p>
            <a:pPr>
              <a:buNone/>
            </a:pPr>
            <a:r>
              <a:rPr lang="en-US" u="sng" dirty="0" smtClean="0"/>
              <a:t>Intra-household Relationships</a:t>
            </a:r>
          </a:p>
          <a:p>
            <a:pPr lvl="1"/>
            <a:r>
              <a:rPr lang="en-US" dirty="0" smtClean="0"/>
              <a:t>presence of parents </a:t>
            </a:r>
          </a:p>
          <a:p>
            <a:pPr lvl="1"/>
            <a:r>
              <a:rPr lang="en-US" dirty="0" smtClean="0"/>
              <a:t>number of dependent children </a:t>
            </a:r>
          </a:p>
          <a:p>
            <a:pPr lvl="1"/>
            <a:r>
              <a:rPr lang="en-US" dirty="0" smtClean="0"/>
              <a:t>birth order of index child</a:t>
            </a:r>
          </a:p>
          <a:p>
            <a:pPr lvl="1"/>
            <a:r>
              <a:rPr lang="en-US" dirty="0" smtClean="0"/>
              <a:t>relationship of index child to caregiver and other members of household</a:t>
            </a:r>
          </a:p>
          <a:p>
            <a:pPr lvl="1"/>
            <a:r>
              <a:rPr lang="en-US" dirty="0" smtClean="0"/>
              <a:t>authority and decision making </a:t>
            </a:r>
          </a:p>
          <a:p>
            <a:pPr>
              <a:buNone/>
            </a:pPr>
            <a:r>
              <a:rPr lang="en-US" u="sng" dirty="0" smtClean="0"/>
              <a:t>Health </a:t>
            </a:r>
          </a:p>
          <a:p>
            <a:pPr lvl="1"/>
            <a:r>
              <a:rPr lang="en-US" dirty="0" smtClean="0"/>
              <a:t>Index child’s health </a:t>
            </a:r>
          </a:p>
          <a:p>
            <a:pPr lvl="1"/>
            <a:r>
              <a:rPr lang="en-US" dirty="0" smtClean="0"/>
              <a:t>health conditions of family members </a:t>
            </a:r>
          </a:p>
          <a:p>
            <a:pPr lvl="1"/>
            <a:r>
              <a:rPr lang="en-US" dirty="0" smtClean="0"/>
              <a:t>disability (index child or family members) </a:t>
            </a:r>
          </a:p>
          <a:p>
            <a:pPr lvl="1"/>
            <a:r>
              <a:rPr lang="en-US" dirty="0" smtClean="0"/>
              <a:t>pregnancy </a:t>
            </a:r>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dirty="0" smtClean="0"/>
              <a:t>Educational Context &amp; Experiences</a:t>
            </a:r>
            <a:endParaRPr lang="en-US" dirty="0"/>
          </a:p>
        </p:txBody>
      </p:sp>
      <p:sp>
        <p:nvSpPr>
          <p:cNvPr id="3" name="Content Placeholder 2"/>
          <p:cNvSpPr>
            <a:spLocks noGrp="1"/>
          </p:cNvSpPr>
          <p:nvPr>
            <p:ph idx="1"/>
          </p:nvPr>
        </p:nvSpPr>
        <p:spPr>
          <a:xfrm>
            <a:off x="457200" y="836712"/>
            <a:ext cx="8229600" cy="5760640"/>
          </a:xfrm>
        </p:spPr>
        <p:txBody>
          <a:bodyPr>
            <a:normAutofit/>
          </a:bodyPr>
          <a:lstStyle/>
          <a:p>
            <a:pPr>
              <a:buNone/>
            </a:pPr>
            <a:r>
              <a:rPr lang="en-US" u="sng" dirty="0" smtClean="0"/>
              <a:t>Household Educational Context</a:t>
            </a:r>
          </a:p>
          <a:p>
            <a:pPr lvl="1"/>
            <a:r>
              <a:rPr lang="en-GB" dirty="0" smtClean="0"/>
              <a:t>parental and caregiver education</a:t>
            </a:r>
          </a:p>
          <a:p>
            <a:pPr lvl="1"/>
            <a:r>
              <a:rPr lang="en-US" dirty="0" smtClean="0"/>
              <a:t>parental values about school </a:t>
            </a:r>
          </a:p>
          <a:p>
            <a:pPr lvl="1"/>
            <a:r>
              <a:rPr lang="en-US" dirty="0" smtClean="0"/>
              <a:t>educational experiences of other children being looked after by their caregiver</a:t>
            </a:r>
          </a:p>
          <a:p>
            <a:pPr lvl="1"/>
            <a:r>
              <a:rPr lang="en-GB" dirty="0"/>
              <a:t>e</a:t>
            </a:r>
            <a:r>
              <a:rPr lang="en-GB" dirty="0" smtClean="0"/>
              <a:t>ducational resources in household</a:t>
            </a:r>
            <a:endParaRPr lang="en-US" dirty="0" smtClean="0"/>
          </a:p>
          <a:p>
            <a:pPr>
              <a:buNone/>
            </a:pPr>
            <a:r>
              <a:rPr lang="en-US" u="sng" dirty="0" smtClean="0"/>
              <a:t>Sub-set of questions f</a:t>
            </a:r>
            <a:r>
              <a:rPr lang="en-GB" u="sng" dirty="0" smtClean="0"/>
              <a:t>or the Index 15 year old</a:t>
            </a:r>
            <a:endParaRPr lang="en-US" u="sng" dirty="0" smtClean="0"/>
          </a:p>
          <a:p>
            <a:pPr lvl="1">
              <a:buFont typeface="Wingdings" pitchFamily="2" charset="2"/>
              <a:buChar char="§"/>
            </a:pPr>
            <a:r>
              <a:rPr lang="en-US" dirty="0" smtClean="0"/>
              <a:t>educational career including access and exit, </a:t>
            </a:r>
          </a:p>
          <a:p>
            <a:pPr lvl="1">
              <a:buFont typeface="Wingdings" pitchFamily="2" charset="2"/>
              <a:buChar char="§"/>
            </a:pPr>
            <a:r>
              <a:rPr lang="en-US" dirty="0" smtClean="0"/>
              <a:t>if ever in-school, age at first enrolment, and</a:t>
            </a:r>
          </a:p>
          <a:p>
            <a:pPr lvl="1">
              <a:buFont typeface="Wingdings" pitchFamily="2" charset="2"/>
              <a:buChar char="§"/>
            </a:pPr>
            <a:r>
              <a:rPr lang="en-US" dirty="0" smtClean="0"/>
              <a:t>interest and involvement in reading practices</a:t>
            </a:r>
            <a:r>
              <a:rPr lang="en-US" i="1" dirty="0" smtClean="0"/>
              <a:t>. </a:t>
            </a:r>
          </a:p>
          <a:p>
            <a:pPr lv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800</Words>
  <Application>Microsoft Office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2.F Developing a  Contextual Assessment  for OOS 15 year olds</vt:lpstr>
      <vt:lpstr>Three Major Constraints</vt:lpstr>
      <vt:lpstr>Starting from the Strand B  Contextual Framework</vt:lpstr>
      <vt:lpstr>Modular Approach</vt:lpstr>
      <vt:lpstr>Importance of Current Status</vt:lpstr>
      <vt:lpstr>Activity Patterns</vt:lpstr>
      <vt:lpstr>Household Characteristics (1)</vt:lpstr>
      <vt:lpstr> Household Characteristics (2) </vt:lpstr>
      <vt:lpstr>Educational Context &amp; Experiences</vt:lpstr>
      <vt:lpstr>Questions for Drop-Outs</vt:lpstr>
      <vt:lpstr>PISA Socio Economic Status</vt:lpstr>
      <vt:lpstr>SES in Developing Countries</vt:lpstr>
      <vt:lpstr>Questions for discussion</vt:lpstr>
    </vt:vector>
  </TitlesOfParts>
  <Company>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Contextual Quesionnaire</dc:title>
  <dc:creator>Roy  Carr-Hill</dc:creator>
  <cp:lastModifiedBy>WARD Michael</cp:lastModifiedBy>
  <cp:revision>26</cp:revision>
  <dcterms:created xsi:type="dcterms:W3CDTF">2014-09-29T20:58:14Z</dcterms:created>
  <dcterms:modified xsi:type="dcterms:W3CDTF">2014-10-02T00:32:36Z</dcterms:modified>
</cp:coreProperties>
</file>